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</p:sldIdLst>
  <p:sldSz cx="24384000" cy="13716000"/>
  <p:notesSz cx="6858000" cy="9144000"/>
  <p:embeddedFontLst>
    <p:embeddedFont>
      <p:font typeface="Pretendard Bold" panose="020B0600000101010101" charset="-127"/>
      <p:bold r:id="rId5"/>
    </p:embeddedFont>
    <p:embeddedFont>
      <p:font typeface="Pretendard Light" panose="020B0600000101010101" charset="-127"/>
      <p:regular r:id="rId6"/>
    </p:embeddedFont>
    <p:embeddedFont>
      <p:font typeface="Pretendard Regular" panose="020B0600000101010101" charset="-127"/>
      <p:regular r:id="rId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79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tableStyles" Target="tableStyles.xml"/><Relationship Id="rId5" Type="http://schemas.openxmlformats.org/officeDocument/2006/relationships/font" Target="fonts/font1.fntdata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58700"/>
            <a:ext cx="24384000" cy="12573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8300" y="850900"/>
            <a:ext cx="2425700" cy="685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4600" y="1117600"/>
            <a:ext cx="571500" cy="381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1000" y="850900"/>
            <a:ext cx="2425700" cy="685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1955800"/>
            <a:ext cx="219202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1760200" y="8864600"/>
            <a:ext cx="876300" cy="876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8300" y="8902700"/>
            <a:ext cx="787400" cy="8382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44600" y="12903200"/>
            <a:ext cx="1371600" cy="381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133" b="0" i="0" u="none" strike="noStrike">
                <a:solidFill>
                  <a:srgbClr val="FFFFFF"/>
                </a:solidFill>
                <a:ea typeface="Pretendard Bold"/>
              </a:rPr>
              <a:t>게임공학과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26700" y="12903200"/>
            <a:ext cx="3543300" cy="381000"/>
          </a:xfrm>
          <a:prstGeom prst="rect">
            <a:avLst/>
          </a:prstGeom>
        </p:spPr>
        <p:txBody>
          <a:bodyPr rtlCol="0" anchor="t"/>
          <a:lstStyle/>
          <a:p>
            <a:pPr lvl="0" algn="ctr">
              <a:lnSpc>
                <a:spcPct val="116199"/>
              </a:lnSpc>
            </a:pPr>
            <a:r>
              <a:rPr lang="en" sz="2133" b="0" i="0" u="none" strike="noStrike">
                <a:solidFill>
                  <a:srgbClr val="FFFFFF"/>
                </a:solidFill>
                <a:latin typeface="Pretendard Regular"/>
              </a:rPr>
              <a:t>2022180012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81500" y="4064000"/>
            <a:ext cx="15633700" cy="2616200"/>
          </a:xfrm>
          <a:prstGeom prst="rect">
            <a:avLst/>
          </a:prstGeom>
        </p:spPr>
        <p:txBody>
          <a:bodyPr lIns="0" tIns="16933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" sz="13333" b="0" i="0" u="none" strike="noStrike" spc="-133">
                <a:solidFill>
                  <a:srgbClr val="000000"/>
                </a:solidFill>
                <a:latin typeface="Pretendard Light"/>
              </a:rPr>
              <a:t>2025 - 2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65400" y="12903200"/>
            <a:ext cx="1651000" cy="3810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en" sz="2133" b="0" i="0" u="none" strike="noStrike">
                <a:solidFill>
                  <a:srgbClr val="FFFFFF"/>
                </a:solidFill>
                <a:ea typeface="Pretendard Regular"/>
              </a:rPr>
              <a:t>김형민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40000" y="6096000"/>
            <a:ext cx="19316700" cy="2616200"/>
          </a:xfrm>
          <a:prstGeom prst="rect">
            <a:avLst/>
          </a:prstGeom>
        </p:spPr>
        <p:txBody>
          <a:bodyPr lIns="0" tIns="16933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13333" b="0" i="0" u="none" strike="noStrike" spc="-133">
                <a:solidFill>
                  <a:srgbClr val="000000"/>
                </a:solidFill>
                <a:latin typeface="Pretendard Bold"/>
              </a:rPr>
              <a:t>2DGP </a:t>
            </a:r>
            <a:r>
              <a:rPr lang="ko-KR" sz="13333" b="0" i="0" u="none" strike="noStrike" spc="-133">
                <a:solidFill>
                  <a:srgbClr val="000000"/>
                </a:solidFill>
                <a:ea typeface="Pretendard Bold"/>
              </a:rPr>
              <a:t>최종발표</a:t>
            </a:r>
            <a:br>
              <a:rPr lang="ko-KR" sz="13333" b="0" i="0" u="none" strike="noStrike" spc="-133">
                <a:solidFill>
                  <a:srgbClr val="000000"/>
                </a:solidFill>
                <a:ea typeface="Pretendard Bold"/>
              </a:rPr>
            </a:br>
            <a:endParaRPr lang="ko-KR" sz="13333" b="0" i="0" u="none" strike="noStrike" spc="-133">
              <a:solidFill>
                <a:srgbClr val="000000"/>
              </a:solidFill>
              <a:ea typeface="Pretendard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4813300"/>
            <a:ext cx="774700" cy="77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295400" y="4838700"/>
            <a:ext cx="711200" cy="74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8300" y="850900"/>
            <a:ext cx="2425700" cy="68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117600"/>
            <a:ext cx="571500" cy="381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1000" y="850900"/>
            <a:ext cx="2425700" cy="685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" y="1955800"/>
            <a:ext cx="21920200" cy="12700"/>
          </a:xfrm>
          <a:prstGeom prst="rect">
            <a:avLst/>
          </a:prstGeom>
        </p:spPr>
      </p:pic>
      <p:graphicFrame>
        <p:nvGraphicFramePr>
          <p:cNvPr id="8" name="Table 8"/>
          <p:cNvGraphicFramePr>
            <a:graphicFrameLocks noGrp="1"/>
          </p:cNvGraphicFramePr>
          <p:nvPr/>
        </p:nvGraphicFramePr>
        <p:xfrm>
          <a:off x="2222500" y="4203700"/>
          <a:ext cx="20891147" cy="7538646"/>
        </p:xfrm>
        <a:graphic>
          <a:graphicData uri="http://schemas.openxmlformats.org/drawingml/2006/table">
            <a:tbl>
              <a:tblPr/>
              <a:tblGrid>
                <a:gridCol w="29764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1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871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662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94895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666" b="0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내용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666" b="0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목표</a:t>
                      </a:r>
                      <a:r>
                        <a:rPr lang="en-US" sz="2666" b="0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666" b="0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범위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666" b="0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실제</a:t>
                      </a:r>
                      <a:r>
                        <a:rPr lang="en-US" sz="2666" b="0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666" b="0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개발</a:t>
                      </a:r>
                      <a:r>
                        <a:rPr lang="en-US" sz="2666" b="0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666" b="0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완료</a:t>
                      </a:r>
                      <a:r>
                        <a:rPr lang="en-US" sz="2666" b="0" i="0" u="none" strike="noStrike">
                          <a:solidFill>
                            <a:srgbClr val="FFFFFF"/>
                          </a:solidFill>
                          <a:latin typeface="Pretendard Bold"/>
                        </a:rPr>
                        <a:t> </a:t>
                      </a:r>
                      <a:r>
                        <a:rPr lang="ko-KR" sz="2666" b="0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범위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666" b="0" i="0" u="none" strike="noStrike">
                          <a:solidFill>
                            <a:srgbClr val="FFFFFF"/>
                          </a:solidFill>
                          <a:ea typeface="Pretendard Bold"/>
                        </a:rPr>
                        <a:t>진척도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F9F9F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428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씬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타이틀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캐릭터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선택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플레이씬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종류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모두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구현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100%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687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02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캐릭터</a:t>
                      </a:r>
                      <a:r>
                        <a:rPr lang="en-US" sz="2202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2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컨트롤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39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(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상중하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 [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약공격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강공격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방어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]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좌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/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우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이동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레이지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66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스킬</a:t>
                      </a:r>
                      <a:r>
                        <a:rPr lang="en-US" sz="2266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레이지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스킬을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제외한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나머지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구현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완료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80%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6908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02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게임</a:t>
                      </a:r>
                      <a:r>
                        <a:rPr lang="en-US" sz="2202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2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코어</a:t>
                      </a:r>
                      <a:r>
                        <a:rPr lang="en-US" sz="2202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202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기능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위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/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아래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키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+ (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공격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혹은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 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키다운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)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으로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상단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/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하단에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대한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공격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/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방어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구현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</a:t>
                      </a:r>
                      <a:endParaRPr lang="en-US" sz="110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충돌처리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</a:t>
                      </a: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하단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공격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성공시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상대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플레이어가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공중으로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띄워짐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</a:t>
                      </a: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방어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성공시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바로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공격하여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반격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가능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</a:t>
                      </a: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HP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30%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이하가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되었을때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레이지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스킬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사용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가능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상단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/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중단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/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하단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공격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-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방어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</a:t>
                      </a:r>
                      <a:endParaRPr lang="en-US" sz="110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충돌처리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</a:t>
                      </a: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하단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공격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성공시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플레이어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위로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띄어짐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</a:t>
                      </a: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방어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성공시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반격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가능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80%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1687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202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모델링</a:t>
                      </a:r>
                      <a:r>
                        <a:rPr lang="en-US" sz="2202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/</a:t>
                      </a:r>
                      <a:r>
                        <a:rPr lang="ko-KR" sz="2202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애니메이션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총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4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종의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캐릭터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3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종류의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캐릭터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75%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16663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202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사운드</a:t>
                      </a:r>
                      <a:endParaRPr lang="en-US" sz="1100"/>
                    </a:p>
                  </a:txBody>
                  <a:tcPr anchor="ctr">
                    <a:lnL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씬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별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배경음악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</a:t>
                      </a:r>
                      <a:endParaRPr lang="en-US" sz="110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공격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/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피격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효과음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</a:t>
                      </a:r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라운드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종료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효과음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모두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구현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완료하였으나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,</a:t>
                      </a:r>
                      <a:endParaRPr lang="en-US" sz="1100"/>
                    </a:p>
                    <a:p>
                      <a:pPr lvl="0" algn="ctr">
                        <a:lnSpc>
                          <a:spcPct val="91714"/>
                        </a:lnSpc>
                      </a:pP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공격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/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피격이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싱크가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잘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맞지</a:t>
                      </a:r>
                      <a:r>
                        <a:rPr lang="en-US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 </a:t>
                      </a:r>
                      <a:r>
                        <a:rPr lang="ko-KR" sz="2399" b="0" i="0" u="none" strike="noStrike">
                          <a:solidFill>
                            <a:srgbClr val="000000"/>
                          </a:solidFill>
                          <a:ea typeface="Pretendard Regular"/>
                        </a:rPr>
                        <a:t>않음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99" b="0" i="0" u="none" strike="noStrike">
                          <a:solidFill>
                            <a:srgbClr val="000000"/>
                          </a:solidFill>
                          <a:latin typeface="Pretendard Regular"/>
                        </a:rPr>
                        <a:t>80%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 cmpd="sng" algn="ctr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9"/>
          <p:cNvSpPr txBox="1"/>
          <p:nvPr/>
        </p:nvSpPr>
        <p:spPr>
          <a:xfrm>
            <a:off x="1244600" y="2273300"/>
            <a:ext cx="5791200" cy="9271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5199" b="0" i="0" u="none" strike="noStrike">
                <a:solidFill>
                  <a:srgbClr val="000000"/>
                </a:solidFill>
                <a:ea typeface="Pretendard Bold"/>
              </a:rPr>
              <a:t>개발</a:t>
            </a:r>
            <a:r>
              <a:rPr lang="en-US" sz="5199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199" b="0" i="0" u="none" strike="noStrike">
                <a:solidFill>
                  <a:srgbClr val="000000"/>
                </a:solidFill>
                <a:ea typeface="Pretendard Bold"/>
              </a:rPr>
              <a:t>진척도</a:t>
            </a:r>
          </a:p>
        </p:txBody>
      </p:sp>
    </p:spTree>
  </p:cSld>
  <p:clrMapOvr>
    <a:masterClrMapping/>
  </p:clrMapOvr>
  <p:transition spd="slow">
    <p:cover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4813300"/>
            <a:ext cx="774700" cy="774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295400" y="4838700"/>
            <a:ext cx="711200" cy="749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8300" y="850900"/>
            <a:ext cx="2425700" cy="685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1000" y="850900"/>
            <a:ext cx="2425700" cy="685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4600" y="1955800"/>
            <a:ext cx="21920200" cy="12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4600" y="1117600"/>
            <a:ext cx="571500" cy="381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70000" y="2641600"/>
            <a:ext cx="5473700" cy="1231900"/>
          </a:xfrm>
          <a:prstGeom prst="rect">
            <a:avLst/>
          </a:prstGeom>
        </p:spPr>
        <p:txBody>
          <a:bodyPr rtlCol="0" anchor="t"/>
          <a:lstStyle/>
          <a:p>
            <a:pPr lvl="0" algn="l">
              <a:lnSpc>
                <a:spcPct val="116199"/>
              </a:lnSpc>
            </a:pPr>
            <a:r>
              <a:rPr lang="ko-KR" sz="6933" b="0" i="0" u="none" strike="noStrike">
                <a:solidFill>
                  <a:srgbClr val="000000"/>
                </a:solidFill>
                <a:ea typeface="Pretendard Bold"/>
              </a:rPr>
              <a:t>깃</a:t>
            </a:r>
            <a:r>
              <a:rPr lang="en-US" sz="693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>
                <a:solidFill>
                  <a:srgbClr val="000000"/>
                </a:solidFill>
                <a:ea typeface="Pretendard Bold"/>
              </a:rPr>
              <a:t>커밋</a:t>
            </a:r>
            <a:r>
              <a:rPr lang="en-US" sz="6933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6933" b="0" i="0" u="none" strike="noStrike">
                <a:solidFill>
                  <a:srgbClr val="000000"/>
                </a:solidFill>
                <a:ea typeface="Pretendard Bold"/>
              </a:rPr>
              <a:t>통계</a:t>
            </a:r>
          </a:p>
        </p:txBody>
      </p:sp>
      <p:graphicFrame>
        <p:nvGraphicFramePr>
          <p:cNvPr id="10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945163"/>
              </p:ext>
            </p:extLst>
          </p:nvPr>
        </p:nvGraphicFramePr>
        <p:xfrm>
          <a:off x="13487400" y="4699000"/>
          <a:ext cx="9616326" cy="7258311"/>
        </p:xfrm>
        <a:graphic>
          <a:graphicData uri="http://schemas.openxmlformats.org/drawingml/2006/table">
            <a:tbl>
              <a:tblPr/>
              <a:tblGrid>
                <a:gridCol w="4808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08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93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7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9/28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14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93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7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10/5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11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93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7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10/12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15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93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7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10/19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0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93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7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10/26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12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936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7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11/2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10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2539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7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11/9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28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2539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7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11/16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19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82539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7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11/23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82539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70" b="0" i="0" u="none" strike="noStrike" dirty="0">
                          <a:solidFill>
                            <a:srgbClr val="000000"/>
                          </a:solidFill>
                          <a:latin typeface="S-Core Dream 5 Medium"/>
                        </a:rPr>
                        <a:t>11/30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40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14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82539"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370" b="0" i="0" u="none" strike="noStrike">
                          <a:solidFill>
                            <a:srgbClr val="000000"/>
                          </a:solidFill>
                          <a:latin typeface="S-Core Dream 5 Medium"/>
                        </a:rPr>
                        <a:t>12/7</a:t>
                      </a:r>
                      <a:endParaRPr lang="en-US" sz="110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91714"/>
                        </a:lnSpc>
                        <a:defRPr/>
                      </a:pPr>
                      <a:r>
                        <a:rPr lang="en" sz="2400" b="0" i="0" u="none" strike="noStrike" dirty="0">
                          <a:solidFill>
                            <a:srgbClr val="000000"/>
                          </a:solidFill>
                          <a:latin typeface="S-Core Dream 5 Medium"/>
                        </a:rPr>
                        <a:t>17</a:t>
                      </a:r>
                      <a:endParaRPr lang="en-US" sz="1100" dirty="0"/>
                    </a:p>
                  </a:txBody>
                  <a:tcPr anchor="ctr">
                    <a:lnL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12" name="그림 11" descr="텍스트, 스크린샷, 그래프, 라인이(가) 표시된 사진">
            <a:extLst>
              <a:ext uri="{FF2B5EF4-FFF2-40B4-BE49-F238E27FC236}">
                <a16:creationId xmlns:a16="http://schemas.microsoft.com/office/drawing/2014/main" id="{09381F75-B78C-EDE5-04F0-8F38CFFBD7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200" y="4699000"/>
            <a:ext cx="10358494" cy="7258311"/>
          </a:xfrm>
          <a:prstGeom prst="rect">
            <a:avLst/>
          </a:prstGeom>
        </p:spPr>
      </p:pic>
    </p:spTree>
  </p:cSld>
  <p:clrMapOvr>
    <a:masterClrMapping/>
  </p:clrMapOvr>
  <p:transition spd="slow">
    <p:cover dir="r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199</Words>
  <Application>Microsoft Office PowerPoint</Application>
  <PresentationFormat>사용자 지정</PresentationFormat>
  <Paragraphs>63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0" baseType="lpstr">
      <vt:lpstr>Pretendard Regular</vt:lpstr>
      <vt:lpstr>Calibri</vt:lpstr>
      <vt:lpstr>Arial</vt:lpstr>
      <vt:lpstr>Pretendard Light</vt:lpstr>
      <vt:lpstr>Pretendard Bold</vt:lpstr>
      <vt:lpstr>S-Core Dream 5 Medium</vt:lpstr>
      <vt:lpstr>Office Theme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yoru asa</cp:lastModifiedBy>
  <cp:revision>3</cp:revision>
  <dcterms:created xsi:type="dcterms:W3CDTF">2006-08-16T00:00:00Z</dcterms:created>
  <dcterms:modified xsi:type="dcterms:W3CDTF">2025-12-10T09:34:52Z</dcterms:modified>
</cp:coreProperties>
</file>